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Roboto"/>
      <p:regular r:id="rId75"/>
      <p:bold r:id="rId76"/>
      <p:italic r:id="rId77"/>
      <p:boldItalic r:id="rId78"/>
    </p:embeddedFont>
    <p:embeddedFont>
      <p:font typeface="Roboto Medium"/>
      <p:regular r:id="rId79"/>
      <p:bold r:id="rId80"/>
      <p:italic r:id="rId81"/>
      <p:boldItalic r:id="rId82"/>
    </p:embeddedFont>
    <p:embeddedFont>
      <p:font typeface="Lato"/>
      <p:regular r:id="rId83"/>
      <p:bold r:id="rId84"/>
      <p:italic r:id="rId85"/>
      <p:boldItalic r:id="rId86"/>
    </p:embeddedFont>
    <p:embeddedFont>
      <p:font typeface="Montserrat"/>
      <p:regular r:id="rId87"/>
      <p:bold r:id="rId88"/>
      <p:italic r:id="rId89"/>
      <p:boldItalic r:id="rId90"/>
    </p:embeddedFont>
    <p:embeddedFont>
      <p:font typeface="Roboto Condensed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5" roundtripDataSignature="AMtx7mht8OATtoKOu3I+5y5X9HptPw6U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158E3C-294C-45C1-9683-BA1B152624DA}">
  <a:tblStyle styleId="{40158E3C-294C-45C1-9683-BA1B152624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Lato-bold.fntdata"/><Relationship Id="rId83" Type="http://schemas.openxmlformats.org/officeDocument/2006/relationships/font" Target="fonts/Lato-regular.fntdata"/><Relationship Id="rId42" Type="http://schemas.openxmlformats.org/officeDocument/2006/relationships/slide" Target="slides/slide37.xml"/><Relationship Id="rId86" Type="http://schemas.openxmlformats.org/officeDocument/2006/relationships/font" Target="fonts/Lato-boldItalic.fntdata"/><Relationship Id="rId41" Type="http://schemas.openxmlformats.org/officeDocument/2006/relationships/slide" Target="slides/slide36.xml"/><Relationship Id="rId85" Type="http://schemas.openxmlformats.org/officeDocument/2006/relationships/font" Target="fonts/Lato-italic.fntdata"/><Relationship Id="rId44" Type="http://schemas.openxmlformats.org/officeDocument/2006/relationships/slide" Target="slides/slide39.xml"/><Relationship Id="rId88" Type="http://schemas.openxmlformats.org/officeDocument/2006/relationships/font" Target="fonts/Montserrat-bold.fntdata"/><Relationship Id="rId43" Type="http://schemas.openxmlformats.org/officeDocument/2006/relationships/slide" Target="slides/slide38.xml"/><Relationship Id="rId87" Type="http://schemas.openxmlformats.org/officeDocument/2006/relationships/font" Target="fonts/Montserrat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Montserrat-italic.fntdata"/><Relationship Id="rId80" Type="http://schemas.openxmlformats.org/officeDocument/2006/relationships/font" Target="fonts/RobotoMedium-bold.fntdata"/><Relationship Id="rId82" Type="http://schemas.openxmlformats.org/officeDocument/2006/relationships/font" Target="fonts/RobotoMedium-boldItalic.fntdata"/><Relationship Id="rId81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italic.fntdata"/><Relationship Id="rId32" Type="http://schemas.openxmlformats.org/officeDocument/2006/relationships/slide" Target="slides/slide27.xml"/><Relationship Id="rId76" Type="http://schemas.openxmlformats.org/officeDocument/2006/relationships/font" Target="fonts/Roboto-bold.fntdata"/><Relationship Id="rId35" Type="http://schemas.openxmlformats.org/officeDocument/2006/relationships/slide" Target="slides/slide30.xml"/><Relationship Id="rId79" Type="http://schemas.openxmlformats.org/officeDocument/2006/relationships/font" Target="fonts/RobotoMedium-regular.fntdata"/><Relationship Id="rId34" Type="http://schemas.openxmlformats.org/officeDocument/2006/relationships/slide" Target="slides/slide29.xml"/><Relationship Id="rId78" Type="http://schemas.openxmlformats.org/officeDocument/2006/relationships/font" Target="fonts/Roboto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customschemas.google.com/relationships/presentationmetadata" Target="metadata"/><Relationship Id="rId50" Type="http://schemas.openxmlformats.org/officeDocument/2006/relationships/slide" Target="slides/slide45.xml"/><Relationship Id="rId94" Type="http://schemas.openxmlformats.org/officeDocument/2006/relationships/font" Target="fonts/RobotoCondensed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Condensed-regular.fntdata"/><Relationship Id="rId90" Type="http://schemas.openxmlformats.org/officeDocument/2006/relationships/font" Target="fonts/Montserrat-boldItalic.fntdata"/><Relationship Id="rId93" Type="http://schemas.openxmlformats.org/officeDocument/2006/relationships/font" Target="fonts/RobotoCondensed-italic.fntdata"/><Relationship Id="rId92" Type="http://schemas.openxmlformats.org/officeDocument/2006/relationships/font" Target="fonts/RobotoCondensed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b5bbdaee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ab5bbdaee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b5bbdaee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ab5bbdaee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5bbdae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ab5bbdae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b5bbdaeee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ab5bbdaeee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b5bbdaee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ab5bbdaee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b5bbdaee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ab5bbdaee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b5bbdaee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ab5bbdae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b5bbdaee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ab5bbdaee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b5bbdaee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ab5bbdaee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b5bbdaee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ab5bbdaee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b5bbdaee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ab5bbdaee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b5bbdaee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ab5bbdaee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b5bbdaee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ab5bbdaee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b5bbdaee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ab5bbdaee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b5bbdaee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ab5bbdaee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b5bbdaee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b5bbdaee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b5bbdaee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ab5bbdaee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b5bbdaee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ab5bbdaee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b5bbdaee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ab5bbdaee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b5bbdaee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ab5bbdaee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b5bbdaee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b5bbdaee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b5bbdaee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ab5bbdaee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b5bbdaee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ab5bbdaee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5bbdaee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ab5bbdaee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b5bbdaee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ab5bbdaee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b5bbdaee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ab5bbdaee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b5bbdaee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ab5bbdaee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b5bbdaee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ab5bbdaee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b5bbdaee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ab5bbdaee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b5bbdaee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ab5bbdaee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b5bbdaeee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ab5bbdaee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b5bbdaeee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ab5bbdaee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b5bbdaee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ab5bbdaee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b5bbdaeee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ab5bbdaeee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b5bbdaeee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ab5bbdaee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b5bbdaee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ab5bbdaee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b5bbdaeee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ab5bbdaee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b5bbdaeee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ab5bbdaeee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5bbdaee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ab5bbdaee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b5bbdaee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ab5bbdaee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b5bbdae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ab5bbdae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b5bbdaee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ab5bbdaee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b5bbdaeee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ab5bbdaeee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b5bbdaeee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ab5bbdaee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b5bbdaeee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ab5bbdaeee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b5bbdaee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ab5bbdaee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b5bbdaee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ab5bbdaee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b5bbdaee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ab5bbdaee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b5bbdaee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ab5bbdaee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b5bbdaee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ab5bbdaee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b5bbdaeee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ab5bbdaeee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b5bbdae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ab5bbdae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5bbdaee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ab5bbdaee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b5bbdaeee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ab5bbdaeee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b5bbdaee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ab5bbdaee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b5bbdaeee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ab5bbdaee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b5bbdaee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ab5bbdaee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ab5bbdaeee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ab5bbdaeee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b5bbdaeee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ab5bbdaee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b5bbdaeee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ab5bbdaee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b5bbdaeee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ab5bbdaee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b5bbdaee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ab5bbdaee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b5bbdaee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ab5bbdaee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b5bbdaee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ab5bbdaee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1">
    <p:bg>
      <p:bgPr>
        <a:solidFill>
          <a:srgbClr val="1B1D1D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900004" y="1658350"/>
            <a:ext cx="63726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Condensed"/>
              <a:buNone/>
              <a:defRPr b="1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 b="1" sz="3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 b="1" sz="3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 b="1" sz="3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 b="1" sz="3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 b="1" sz="3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 b="1" sz="3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 b="1" sz="3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 b="1" sz="3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subTitle"/>
          </p:nvPr>
        </p:nvSpPr>
        <p:spPr>
          <a:xfrm>
            <a:off x="900000" y="3382450"/>
            <a:ext cx="5862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None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36A"/>
              </a:buClr>
              <a:buSzPts val="2500"/>
              <a:buFont typeface="Roboto Condensed"/>
              <a:buNone/>
              <a:defRPr sz="2500">
                <a:solidFill>
                  <a:srgbClr val="11A36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36A"/>
              </a:buClr>
              <a:buSzPts val="2500"/>
              <a:buFont typeface="Roboto Condensed"/>
              <a:buNone/>
              <a:defRPr sz="2500">
                <a:solidFill>
                  <a:srgbClr val="11A36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36A"/>
              </a:buClr>
              <a:buSzPts val="2500"/>
              <a:buFont typeface="Roboto Condensed"/>
              <a:buNone/>
              <a:defRPr sz="2500">
                <a:solidFill>
                  <a:srgbClr val="11A36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36A"/>
              </a:buClr>
              <a:buSzPts val="2500"/>
              <a:buFont typeface="Roboto Condensed"/>
              <a:buNone/>
              <a:defRPr sz="2500">
                <a:solidFill>
                  <a:srgbClr val="11A36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36A"/>
              </a:buClr>
              <a:buSzPts val="2500"/>
              <a:buFont typeface="Roboto Condensed"/>
              <a:buNone/>
              <a:defRPr sz="2500">
                <a:solidFill>
                  <a:srgbClr val="11A36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36A"/>
              </a:buClr>
              <a:buSzPts val="2500"/>
              <a:buFont typeface="Roboto Condensed"/>
              <a:buNone/>
              <a:defRPr sz="2500">
                <a:solidFill>
                  <a:srgbClr val="11A36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36A"/>
              </a:buClr>
              <a:buSzPts val="2500"/>
              <a:buFont typeface="Roboto Condensed"/>
              <a:buNone/>
              <a:defRPr sz="2500">
                <a:solidFill>
                  <a:srgbClr val="11A36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A36A"/>
              </a:buClr>
              <a:buSzPts val="2500"/>
              <a:buFont typeface="Roboto Condensed"/>
              <a:buNone/>
              <a:defRPr sz="2500">
                <a:solidFill>
                  <a:srgbClr val="11A36A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12" name="Google Shape;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2904" y="857875"/>
            <a:ext cx="818121" cy="2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96">
          <p15:clr>
            <a:srgbClr val="FA7B17"/>
          </p15:clr>
        </p15:guide>
        <p15:guide id="2" pos="278">
          <p15:clr>
            <a:srgbClr val="FA7B17"/>
          </p15:clr>
        </p15:guide>
        <p15:guide id="3" pos="5430">
          <p15:clr>
            <a:srgbClr val="FA7B17"/>
          </p15:clr>
        </p15:guide>
        <p15:guide id="4" pos="3917">
          <p15:clr>
            <a:srgbClr val="FA7B17"/>
          </p15:clr>
        </p15:guide>
        <p15:guide id="5" pos="567">
          <p15:clr>
            <a:srgbClr val="FA7B17"/>
          </p15:clr>
        </p15:guide>
        <p15:guide id="6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7"/>
          <p:cNvSpPr/>
          <p:nvPr/>
        </p:nvSpPr>
        <p:spPr>
          <a:xfrm>
            <a:off x="383463" y="100"/>
            <a:ext cx="3195900" cy="5143500"/>
          </a:xfrm>
          <a:prstGeom prst="rect">
            <a:avLst/>
          </a:prstGeom>
          <a:solidFill>
            <a:srgbClr val="0B8F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" name="Google Shape;53;p27"/>
          <p:cNvCxnSpPr/>
          <p:nvPr/>
        </p:nvCxnSpPr>
        <p:spPr>
          <a:xfrm>
            <a:off x="5487238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27"/>
          <p:cNvSpPr txBox="1"/>
          <p:nvPr>
            <p:ph type="title"/>
          </p:nvPr>
        </p:nvSpPr>
        <p:spPr>
          <a:xfrm>
            <a:off x="714100" y="1106250"/>
            <a:ext cx="23787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Condensed"/>
              <a:buNone/>
              <a:defRPr b="1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Condensed"/>
              <a:buNone/>
              <a:defRPr b="1" sz="3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Condensed"/>
              <a:buNone/>
              <a:defRPr b="1" sz="3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Condensed"/>
              <a:buNone/>
              <a:defRPr b="1" sz="3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Condensed"/>
              <a:buNone/>
              <a:defRPr b="1" sz="3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Condensed"/>
              <a:buNone/>
              <a:defRPr b="1" sz="3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Condensed"/>
              <a:buNone/>
              <a:defRPr b="1" sz="3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Condensed"/>
              <a:buNone/>
              <a:defRPr b="1" sz="3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Condensed"/>
              <a:buNone/>
              <a:defRPr b="1" sz="3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5" name="Google Shape;55;p27"/>
          <p:cNvSpPr txBox="1"/>
          <p:nvPr>
            <p:ph idx="1" type="subTitle"/>
          </p:nvPr>
        </p:nvSpPr>
        <p:spPr>
          <a:xfrm>
            <a:off x="714102" y="2711775"/>
            <a:ext cx="15840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27"/>
          <p:cNvSpPr txBox="1"/>
          <p:nvPr>
            <p:ph idx="2" type="body"/>
          </p:nvPr>
        </p:nvSpPr>
        <p:spPr>
          <a:xfrm>
            <a:off x="4464988" y="304750"/>
            <a:ext cx="3837000" cy="45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●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○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■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●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○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■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●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○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5C687C"/>
              </a:buClr>
              <a:buSzPts val="1200"/>
              <a:buFont typeface="Roboto"/>
              <a:buChar char="■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27"/>
          <p:cNvSpPr/>
          <p:nvPr/>
        </p:nvSpPr>
        <p:spPr>
          <a:xfrm>
            <a:off x="0" y="0"/>
            <a:ext cx="441600" cy="5143500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38" y="4530371"/>
            <a:ext cx="251325" cy="2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50" y="4530375"/>
            <a:ext cx="251325" cy="2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0">
          <p15:clr>
            <a:srgbClr val="FA7B17"/>
          </p15:clr>
        </p15:guide>
        <p15:guide id="2" pos="286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●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○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■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●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○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■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●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200"/>
              <a:buFont typeface="Roboto"/>
              <a:buChar char="○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5C687C"/>
              </a:buClr>
              <a:buSzPts val="1200"/>
              <a:buFont typeface="Roboto"/>
              <a:buChar char="■"/>
              <a:defRPr sz="12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1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Roboto Condensed"/>
              <a:buNone/>
              <a:defRPr b="1" sz="24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Roboto Condensed"/>
              <a:buNone/>
              <a:defRPr b="1" sz="24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Roboto Condensed"/>
              <a:buNone/>
              <a:defRPr b="1" sz="24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Roboto Condensed"/>
              <a:buNone/>
              <a:defRPr b="1" sz="24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Roboto Condensed"/>
              <a:buNone/>
              <a:defRPr b="1" sz="24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Roboto Condensed"/>
              <a:buNone/>
              <a:defRPr b="1" sz="24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Roboto Condensed"/>
              <a:buNone/>
              <a:defRPr b="1" sz="24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Roboto Condensed"/>
              <a:buNone/>
              <a:defRPr b="1" sz="24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2400"/>
              <a:buFont typeface="Roboto Condensed"/>
              <a:buNone/>
              <a:defRPr b="1" sz="24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" name="Google Shape;16;p19"/>
          <p:cNvSpPr/>
          <p:nvPr/>
        </p:nvSpPr>
        <p:spPr>
          <a:xfrm>
            <a:off x="0" y="0"/>
            <a:ext cx="441600" cy="5143500"/>
          </a:xfrm>
          <a:prstGeom prst="rect">
            <a:avLst/>
          </a:prstGeom>
          <a:solidFill>
            <a:srgbClr val="11A3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38" y="4530371"/>
            <a:ext cx="251325" cy="2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564">
          <p15:clr>
            <a:srgbClr val="FA7B17"/>
          </p15:clr>
        </p15:guide>
        <p15:guide id="2" pos="510">
          <p15:clr>
            <a:srgbClr val="FA7B17"/>
          </p15:clr>
        </p15:guide>
        <p15:guide id="3" orient="horz" pos="469">
          <p15:clr>
            <a:srgbClr val="FA7B17"/>
          </p15:clr>
        </p15:guide>
        <p15:guide id="4" orient="horz" pos="56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a 2x2">
  <p:cSld name="TITLE_ONLY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oogle Shape;19;p20"/>
          <p:cNvGraphicFramePr/>
          <p:nvPr/>
        </p:nvGraphicFramePr>
        <p:xfrm>
          <a:off x="4416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{40158E3C-294C-45C1-9683-BA1B152624DA}</a:tableStyleId>
              </a:tblPr>
              <a:tblGrid>
                <a:gridCol w="4351200"/>
                <a:gridCol w="4351200"/>
              </a:tblGrid>
              <a:tr h="6241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2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2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" name="Google Shape;20;p20"/>
          <p:cNvSpPr txBox="1"/>
          <p:nvPr>
            <p:ph idx="1" type="body"/>
          </p:nvPr>
        </p:nvSpPr>
        <p:spPr>
          <a:xfrm>
            <a:off x="735250" y="814075"/>
            <a:ext cx="37620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20"/>
          <p:cNvSpPr txBox="1"/>
          <p:nvPr>
            <p:ph idx="2" type="body"/>
          </p:nvPr>
        </p:nvSpPr>
        <p:spPr>
          <a:xfrm>
            <a:off x="5113700" y="804575"/>
            <a:ext cx="3762000" cy="1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3" type="body"/>
          </p:nvPr>
        </p:nvSpPr>
        <p:spPr>
          <a:xfrm>
            <a:off x="736450" y="3012300"/>
            <a:ext cx="37620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4" type="body"/>
          </p:nvPr>
        </p:nvSpPr>
        <p:spPr>
          <a:xfrm>
            <a:off x="5114900" y="3012300"/>
            <a:ext cx="37620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21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21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21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21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21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21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●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21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000"/>
              <a:buFont typeface="Roboto"/>
              <a:buChar char="○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21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5C687C"/>
              </a:buClr>
              <a:buSzPts val="1000"/>
              <a:buFont typeface="Roboto"/>
              <a:buChar char="■"/>
              <a:defRPr sz="1000">
                <a:solidFill>
                  <a:srgbClr val="5C687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20"/>
          <p:cNvSpPr/>
          <p:nvPr/>
        </p:nvSpPr>
        <p:spPr>
          <a:xfrm>
            <a:off x="0" y="0"/>
            <a:ext cx="441600" cy="5143500"/>
          </a:xfrm>
          <a:prstGeom prst="rect">
            <a:avLst/>
          </a:prstGeom>
          <a:solidFill>
            <a:srgbClr val="11A3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38" y="4530371"/>
            <a:ext cx="251325" cy="2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0"/>
          <p:cNvSpPr txBox="1"/>
          <p:nvPr>
            <p:ph type="title"/>
          </p:nvPr>
        </p:nvSpPr>
        <p:spPr>
          <a:xfrm>
            <a:off x="736450" y="89375"/>
            <a:ext cx="56988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Roboto Condensed"/>
              <a:buNone/>
              <a:defRPr b="1" sz="18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Roboto Condensed"/>
              <a:buNone/>
              <a:defRPr b="1" sz="18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Roboto Condensed"/>
              <a:buNone/>
              <a:defRPr b="1" sz="18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Roboto Condensed"/>
              <a:buNone/>
              <a:defRPr b="1" sz="18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Roboto Condensed"/>
              <a:buNone/>
              <a:defRPr b="1" sz="18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Roboto Condensed"/>
              <a:buNone/>
              <a:defRPr b="1" sz="18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Roboto Condensed"/>
              <a:buNone/>
              <a:defRPr b="1" sz="18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Roboto Condensed"/>
              <a:buNone/>
              <a:defRPr b="1" sz="18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33"/>
              </a:buClr>
              <a:buSzPts val="1800"/>
              <a:buFont typeface="Roboto Condensed"/>
              <a:buNone/>
              <a:defRPr b="1" sz="1800">
                <a:solidFill>
                  <a:srgbClr val="00333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co">
  <p:cSld name="BLANK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m">
  <p:cSld name="BLANK_1_1">
    <p:bg>
      <p:bgPr>
        <a:solidFill>
          <a:srgbClr val="1B1D1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/>
        </p:nvSpPr>
        <p:spPr>
          <a:xfrm>
            <a:off x="1752900" y="1524950"/>
            <a:ext cx="56382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" name="Google Shape;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6650" y="2181562"/>
            <a:ext cx="1010700" cy="2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2"/>
          <p:cNvSpPr txBox="1"/>
          <p:nvPr/>
        </p:nvSpPr>
        <p:spPr>
          <a:xfrm>
            <a:off x="3459738" y="2460938"/>
            <a:ext cx="2224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betrybe.com</a:t>
            </a:r>
            <a:endParaRPr b="0" i="0" sz="1200" u="none" cap="none" strike="noStrike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22"/>
          <p:cNvSpPr txBox="1"/>
          <p:nvPr>
            <p:ph idx="1" type="subTitle"/>
          </p:nvPr>
        </p:nvSpPr>
        <p:spPr>
          <a:xfrm>
            <a:off x="2026638" y="3180150"/>
            <a:ext cx="509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1">
  <p:cSld name="SECTION_HEADER_1">
    <p:bg>
      <p:bgPr>
        <a:solidFill>
          <a:srgbClr val="00333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900000" y="1348800"/>
            <a:ext cx="4670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"/>
              <a:buNone/>
              <a:defRPr b="1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" name="Google Shape;36;p23"/>
          <p:cNvSpPr/>
          <p:nvPr/>
        </p:nvSpPr>
        <p:spPr>
          <a:xfrm>
            <a:off x="0" y="0"/>
            <a:ext cx="441600" cy="5143500"/>
          </a:xfrm>
          <a:prstGeom prst="rect">
            <a:avLst/>
          </a:prstGeom>
          <a:solidFill>
            <a:srgbClr val="11A3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38" y="4530371"/>
            <a:ext cx="251325" cy="2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3"/>
          <p:cNvPicPr preferRelativeResize="0"/>
          <p:nvPr/>
        </p:nvPicPr>
        <p:blipFill rotWithShape="1">
          <a:blip r:embed="rId3">
            <a:alphaModFix amt="7000"/>
          </a:blip>
          <a:srcRect b="44802" l="5893" r="5751" t="3222"/>
          <a:stretch/>
        </p:blipFill>
        <p:spPr>
          <a:xfrm>
            <a:off x="441600" y="0"/>
            <a:ext cx="87023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568">
          <p15:clr>
            <a:srgbClr val="FA7B17"/>
          </p15:clr>
        </p15:guide>
        <p15:guide id="2" orient="horz" pos="3064">
          <p15:clr>
            <a:srgbClr val="FA7B17"/>
          </p15:clr>
        </p15:guide>
        <p15:guide id="3" pos="56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2">
  <p:cSld name="SECTION_HEADER_1_1">
    <p:bg>
      <p:bgPr>
        <a:solidFill>
          <a:srgbClr val="0B8F70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900000" y="1348800"/>
            <a:ext cx="4670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"/>
              <a:buNone/>
              <a:defRPr b="1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1" name="Google Shape;41;p24"/>
          <p:cNvSpPr/>
          <p:nvPr/>
        </p:nvSpPr>
        <p:spPr>
          <a:xfrm>
            <a:off x="0" y="0"/>
            <a:ext cx="441600" cy="5143500"/>
          </a:xfrm>
          <a:prstGeom prst="rect">
            <a:avLst/>
          </a:prstGeom>
          <a:solidFill>
            <a:srgbClr val="00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38" y="4530371"/>
            <a:ext cx="251325" cy="2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4"/>
          <p:cNvPicPr preferRelativeResize="0"/>
          <p:nvPr/>
        </p:nvPicPr>
        <p:blipFill rotWithShape="1">
          <a:blip r:embed="rId3">
            <a:alphaModFix amt="7000"/>
          </a:blip>
          <a:srcRect b="44802" l="5893" r="5751" t="3222"/>
          <a:stretch/>
        </p:blipFill>
        <p:spPr>
          <a:xfrm>
            <a:off x="441600" y="0"/>
            <a:ext cx="87023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50" y="4530375"/>
            <a:ext cx="251325" cy="2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568">
          <p15:clr>
            <a:srgbClr val="FA7B17"/>
          </p15:clr>
        </p15:guide>
        <p15:guide id="2" orient="horz" pos="3064">
          <p15:clr>
            <a:srgbClr val="FA7B17"/>
          </p15:clr>
        </p15:guide>
        <p15:guide id="3" pos="56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2">
  <p:cSld name="TITLE_2_1">
    <p:bg>
      <p:bgPr>
        <a:solidFill>
          <a:srgbClr val="28283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311700" y="1011875"/>
            <a:ext cx="58287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1500" y="3410275"/>
            <a:ext cx="877450" cy="2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2 1">
  <p:cSld name="SECTION_HEADER_2">
    <p:bg>
      <p:bgPr>
        <a:solidFill>
          <a:srgbClr val="11A36A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type="title"/>
          </p:nvPr>
        </p:nvSpPr>
        <p:spPr>
          <a:xfrm>
            <a:off x="311700" y="1011875"/>
            <a:ext cx="53076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" name="Google Shape;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000" y="3396497"/>
            <a:ext cx="859675" cy="2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2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jpg"/><Relationship Id="rId4" Type="http://schemas.openxmlformats.org/officeDocument/2006/relationships/image" Target="../media/image24.jpg"/><Relationship Id="rId5" Type="http://schemas.openxmlformats.org/officeDocument/2006/relationships/image" Target="../media/image35.jpg"/><Relationship Id="rId6" Type="http://schemas.openxmlformats.org/officeDocument/2006/relationships/image" Target="../media/image2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2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1.jpg"/><Relationship Id="rId5" Type="http://schemas.openxmlformats.org/officeDocument/2006/relationships/image" Target="../media/image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jpg"/><Relationship Id="rId4" Type="http://schemas.openxmlformats.org/officeDocument/2006/relationships/image" Target="../media/image31.gif"/><Relationship Id="rId5" Type="http://schemas.openxmlformats.org/officeDocument/2006/relationships/image" Target="../media/image33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cademic.oup.com/mind/article/LIX/236/433/986238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52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/>
          <p:nvPr>
            <p:ph type="ctrTitle"/>
          </p:nvPr>
        </p:nvSpPr>
        <p:spPr>
          <a:xfrm>
            <a:off x="900000" y="2061838"/>
            <a:ext cx="63726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800">
                <a:highlight>
                  <a:srgbClr val="11A36A"/>
                </a:highlight>
              </a:rPr>
              <a:t>Arquitetura de Computadores </a:t>
            </a:r>
            <a:br>
              <a:rPr lang="pt-BR" sz="3800">
                <a:highlight>
                  <a:srgbClr val="11A36A"/>
                </a:highlight>
              </a:rPr>
            </a:br>
            <a:r>
              <a:rPr lang="pt-BR" sz="3800">
                <a:highlight>
                  <a:srgbClr val="11A36A"/>
                </a:highlight>
              </a:rPr>
              <a:t>e Redes</a:t>
            </a:r>
            <a:endParaRPr b="1" sz="3800">
              <a:highlight>
                <a:srgbClr val="11A36A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6" name="Google Shape;66;p1"/>
          <p:cNvSpPr txBox="1"/>
          <p:nvPr>
            <p:ph idx="1" type="subTitle"/>
          </p:nvPr>
        </p:nvSpPr>
        <p:spPr>
          <a:xfrm>
            <a:off x="900000" y="3138563"/>
            <a:ext cx="5862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Dia 1 - Arquitetura de Computadores e SO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b5bbdaeee_0_26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pt-BR" sz="1600">
                <a:solidFill>
                  <a:srgbClr val="003333"/>
                </a:solidFill>
              </a:rPr>
              <a:t>Teste de </a:t>
            </a:r>
            <a:r>
              <a:rPr b="1" lang="pt-BR" sz="1600">
                <a:solidFill>
                  <a:srgbClr val="003333"/>
                </a:solidFill>
              </a:rPr>
              <a:t>Turing</a:t>
            </a:r>
            <a:endParaRPr sz="1600"/>
          </a:p>
        </p:txBody>
      </p:sp>
      <p:sp>
        <p:nvSpPr>
          <p:cNvPr id="128" name="Google Shape;128;gab5bbdaeee_0_2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129" name="Google Shape;129;gab5bbdaee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533900"/>
            <a:ext cx="612457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b5bbdaeee_0_48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pt-BR" sz="1600">
                <a:solidFill>
                  <a:srgbClr val="003333"/>
                </a:solidFill>
              </a:rPr>
              <a:t>Contribuições fundamentais:</a:t>
            </a:r>
            <a:endParaRPr b="1" sz="1600">
              <a:solidFill>
                <a:srgbClr val="003333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Máquinas de Turing</a:t>
            </a:r>
            <a:endParaRPr sz="1600"/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Dispositivo teórico, um modelo abstrato de computador, com uma capacidade de memória infinita.</a:t>
            </a:r>
            <a:endParaRPr sz="1600"/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Dispositivo imaginário que formou a estrutura para fundamentar a computação moderna.</a:t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Definição de Algoritmo</a:t>
            </a:r>
            <a:endParaRPr sz="1600"/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Um conjunto finito de instruções simples e precisas, que são descritas com um número finito de símbolos.</a:t>
            </a:r>
            <a:endParaRPr sz="1600"/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Se é possível escrever um algoritmo, em qualquer linguagem, é possível também desenhar uma máquina de Turing equivalente.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5" name="Google Shape;135;gab5bbdaeee_0_48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b5bbdaeee_0_53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600"/>
              <a:t>Máquinas de Turing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41" name="Google Shape;141;gab5bbdaeee_0_53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142" name="Google Shape;142;gab5bbdaeee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447" y="1422400"/>
            <a:ext cx="5571125" cy="365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b5bbdaeee_0_446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600"/>
              <a:t>Máquinas de Turing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48" name="Google Shape;148;gab5bbdaeee_0_44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149" name="Google Shape;149;gab5bbdaeee_0_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75" y="1398474"/>
            <a:ext cx="8155050" cy="34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b5bbdaeee_0_66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Ele foi um dos responsáveis por descobrir o local exato onde as tropas nazistas estariam em 6 de junho de 1944, que culminou no desembarque de 155 mil soldados aliados na Normandia.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5" name="Google Shape;155;gab5bbdaeee_0_6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156" name="Google Shape;156;gab5bbdaee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675" y="1963225"/>
            <a:ext cx="3206276" cy="305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ab5bbdaeee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600" y="2436738"/>
            <a:ext cx="3765600" cy="21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b5bbdaeee_0_59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600"/>
              <a:t>Nota de 50 libras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3" name="Google Shape;163;gab5bbdaeee_0_5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164" name="Google Shape;164;gab5bbdaeee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138" y="1476175"/>
            <a:ext cx="4777726" cy="341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b5bbdaeee_0_82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pt-BR" sz="1600">
                <a:solidFill>
                  <a:srgbClr val="5C687C"/>
                </a:solidFill>
              </a:rPr>
              <a:t>Lei de Turing</a:t>
            </a:r>
            <a:endParaRPr b="1" sz="1600">
              <a:solidFill>
                <a:srgbClr val="5C687C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5C687C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Somente no ano de 1967, as leis do Reino Unido deixaram de considerar a homossexualidade crime.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Entretanto, somente em 2017 uma lei cancelou a condenação de todos aqueles homens que foram injustamente perseguidos antes do fim da legislação homofóbica.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Cerca de 15 mil dos 65 mil condenados naquele tempo ainda estão vivos. A lei foi batizada com o nome da mais famosa vítima da homofobia institucionalizada na Inglaterra.</a:t>
            </a:r>
            <a:endParaRPr sz="1600">
              <a:solidFill>
                <a:srgbClr val="5C687C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0" name="Google Shape;170;gab5bbdaeee_0_82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b5bbdaeee_0_89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6" name="Google Shape;176;gab5bbdaeee_0_8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177" name="Google Shape;177;gab5bbdaeee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825" y="898525"/>
            <a:ext cx="62484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ab5bbdaeee_0_89"/>
          <p:cNvSpPr txBox="1"/>
          <p:nvPr>
            <p:ph idx="1" type="body"/>
          </p:nvPr>
        </p:nvSpPr>
        <p:spPr>
          <a:xfrm>
            <a:off x="1108650" y="3603625"/>
            <a:ext cx="60396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5C687C"/>
                </a:solidFill>
                <a:highlight>
                  <a:srgbClr val="FFFFFF"/>
                </a:highlight>
              </a:rPr>
              <a:t>A morte de Turing foi classifica a época como suicídio, mas estudiosos e biógrafos concluíram que o matemático faleceu de intoxicação devido aos remédios que tomava para cumprir sua pena.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b5bbdaeee_0_10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pic>
        <p:nvPicPr>
          <p:cNvPr id="184" name="Google Shape;184;gab5bbdaeee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550" y="899238"/>
            <a:ext cx="4300301" cy="40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ab5bbdaeee_0_109"/>
          <p:cNvSpPr txBox="1"/>
          <p:nvPr>
            <p:ph idx="1" type="body"/>
          </p:nvPr>
        </p:nvSpPr>
        <p:spPr>
          <a:xfrm>
            <a:off x="820800" y="899250"/>
            <a:ext cx="26352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Arquitetura de 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pt-BR" sz="1600">
                <a:solidFill>
                  <a:srgbClr val="5C687C"/>
                </a:solidFill>
              </a:rPr>
              <a:t>Von Neumann</a:t>
            </a:r>
            <a:endParaRPr b="1" sz="1600">
              <a:solidFill>
                <a:srgbClr val="5C687C"/>
              </a:solidFill>
            </a:endParaRPr>
          </a:p>
        </p:txBody>
      </p:sp>
      <p:pic>
        <p:nvPicPr>
          <p:cNvPr id="186" name="Google Shape;186;gab5bbdaeee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900" y="1861675"/>
            <a:ext cx="2263909" cy="28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b5bbdaeee_0_12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pic>
        <p:nvPicPr>
          <p:cNvPr id="192" name="Google Shape;192;gab5bbdaeee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800" y="983025"/>
            <a:ext cx="5534400" cy="40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A36B"/>
              </a:buClr>
              <a:buSzPts val="1200"/>
              <a:buFont typeface="Roboto Condensed"/>
              <a:buAutoNum type="arabicPeriod"/>
            </a:pPr>
            <a:r>
              <a:rPr lang="pt-BR"/>
              <a:t>Alan Mathison Turing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FA36B"/>
              </a:buClr>
              <a:buSzPts val="1200"/>
              <a:buFont typeface="Roboto Condensed"/>
              <a:buAutoNum type="arabicPeriod"/>
            </a:pPr>
            <a:r>
              <a:rPr lang="pt-BR"/>
              <a:t>Arquitetura de Computadores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FA36B"/>
              </a:buClr>
              <a:buSzPts val="1200"/>
              <a:buAutoNum type="arabicPeriod"/>
            </a:pPr>
            <a:r>
              <a:rPr lang="pt-BR"/>
              <a:t>CPU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FA36B"/>
              </a:buClr>
              <a:buSzPts val="1200"/>
              <a:buAutoNum type="arabicPeriod"/>
            </a:pPr>
            <a:r>
              <a:rPr lang="pt-BR"/>
              <a:t>Memórias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FA36B"/>
              </a:buClr>
              <a:buSzPts val="1200"/>
              <a:buAutoNum type="arabicPeriod"/>
            </a:pPr>
            <a:r>
              <a:rPr lang="pt-BR"/>
              <a:t>Sistema Operacional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FA36B"/>
              </a:buClr>
              <a:buSzPts val="1200"/>
              <a:buAutoNum type="arabicPeriod"/>
            </a:pPr>
            <a:r>
              <a:rPr lang="pt-BR"/>
              <a:t>Sistema de Arquivos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FA36B"/>
              </a:buClr>
              <a:buSzPts val="1200"/>
              <a:buAutoNum type="arabicPeriod"/>
            </a:pPr>
            <a:r>
              <a:rPr lang="pt-BR"/>
              <a:t>API SO</a:t>
            </a:r>
            <a:endParaRPr/>
          </a:p>
        </p:txBody>
      </p:sp>
      <p:sp>
        <p:nvSpPr>
          <p:cNvPr id="72" name="Google Shape;72;p3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Índice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198" name="Google Shape;198;p5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Von Neumann aplicou os princípios de Turing e, em junho de 1948, o mundo teve a primeira demonstração prática de um computador.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Ainda em 1948, Von Neumann, membro do Instituto de Estudos Avançados em Princeton, convidou Alan Turing para ser diretor do laboratório de computação da Universidade de Manchester, e ele aceitou o convite.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Turing deu prosseguimento aos seus estudos mudando o foco para Inteligência Artificial, tendo sido o pioneiro no assunto ligando a abstração de sistemas cognitivos à realidade dos números.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5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b5bbdaeee_0_11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04" name="Google Shape;204;gab5bbdaeee_0_119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Font typeface="Roboto Medium"/>
              <a:buChar char="●"/>
            </a:pPr>
            <a:r>
              <a:rPr lang="pt-BR" sz="1600">
                <a:solidFill>
                  <a:srgbClr val="5C687C"/>
                </a:solidFill>
                <a:latin typeface="Roboto Medium"/>
                <a:ea typeface="Roboto Medium"/>
                <a:cs typeface="Roboto Medium"/>
                <a:sym typeface="Roboto Medium"/>
              </a:rPr>
              <a:t>Código de alto nível vs Código de baixo nível</a:t>
            </a:r>
            <a:endParaRPr sz="1600">
              <a:solidFill>
                <a:srgbClr val="5C687C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Font typeface="Roboto Medium"/>
              <a:buChar char="●"/>
            </a:pPr>
            <a:r>
              <a:rPr lang="pt-BR" sz="1600">
                <a:solidFill>
                  <a:srgbClr val="5C687C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Processo de interpretação / compilação traduz o código em alto nível de abstração para N outras linguagens com menor grau de abstração (baixo nível)</a:t>
            </a:r>
            <a:endParaRPr sz="1600">
              <a:solidFill>
                <a:srgbClr val="5C687C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Font typeface="Roboto Medium"/>
              <a:buChar char="●"/>
            </a:pPr>
            <a:r>
              <a:rPr lang="pt-BR" sz="1600">
                <a:solidFill>
                  <a:srgbClr val="5C687C"/>
                </a:solidFill>
                <a:latin typeface="Roboto Medium"/>
                <a:ea typeface="Roboto Medium"/>
                <a:cs typeface="Roboto Medium"/>
                <a:sym typeface="Roboto Medium"/>
              </a:rPr>
              <a:t>Quanto menor o nível de abstração mais próximo a linguagem estará de uma sequência de operações aritméticas simples, como soma, multiplicação, etc.</a:t>
            </a:r>
            <a:endParaRPr sz="1600">
              <a:solidFill>
                <a:srgbClr val="5C687C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b5bbdaeee_0_10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10" name="Google Shape;210;gab5bbdaeee_0_104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Um programa escrito em linguagem de baixo nível é composto de um conjunto de instruções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simples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que podem ser executadas pelo processador quase que diretamente da forma como estão escritas.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-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Quanto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maior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o nível de abstração da linguagem, mais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facilitado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é o aprendizado, com menor custo de elaboração e manutenção de software.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-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Quanto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menor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o nível de abstração da linguagem, mais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dificultado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é o aprendizado, porém com um melhor aproveitamento do hardware e maior velocidade de processamento.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b5bbdaeee_0_141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16" name="Google Shape;216;gab5bbdaeee_0_141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Exemplos de tradução, alto nível para baixo nível, em linguagens compiladas:</a:t>
            </a: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Arquivos: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687C"/>
              </a:buClr>
              <a:buSzPts val="1600"/>
              <a:buChar char="○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.java -&gt; .class</a:t>
            </a: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.cpp -&gt; .c</a:t>
            </a: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.cs -&gt; .fs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b5bbdaeee_0_14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22" name="Google Shape;222;gab5bbdaeee_0_146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Arquitetura de Von Neumann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-317500" lvl="0" marL="457200" rtl="0" algn="just"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pt-BR" sz="1400">
                <a:solidFill>
                  <a:srgbClr val="24292E"/>
                </a:solidFill>
                <a:highlight>
                  <a:srgbClr val="FFFFFF"/>
                </a:highlight>
              </a:rPr>
              <a:t>Um programa é escrito já em linguagem baixo nível ou então é "convertido", compilado ou interpretado, para uma linguagem de baixo nível.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24292E"/>
                </a:solidFill>
                <a:highlight>
                  <a:srgbClr val="FFFFFF"/>
                </a:highlight>
              </a:rPr>
              <a:t>A partir daí a linguagem é convertida para linguagem de máquina, que é a linguagem que de fato o computador "fala". Essas são instruções bem simples como "some A com B", "mova A para o registrador X" e elas são convertidas para números binários.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50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b5bbdaeee_0_15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28" name="Google Shape;228;gab5bbdaeee_0_154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Arquitetura de Von Neumann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-317500" lvl="0" marL="457200" rtl="0" algn="just"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 startAt="2"/>
            </a:pPr>
            <a:r>
              <a:rPr lang="pt-BR" sz="1400">
                <a:solidFill>
                  <a:srgbClr val="24292E"/>
                </a:solidFill>
                <a:highlight>
                  <a:srgbClr val="FFFFFF"/>
                </a:highlight>
              </a:rPr>
              <a:t>A partir daí essas instruções são carregadas na memória principal, a memória RAM dos computadores. A memória principal armazena as informações de maneira temporária, enquanto tiver energia passando por ela, ela consegue representar essas informações, porém, quando o computador é desligado, as informações são perdidas.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 startAt="2"/>
            </a:pPr>
            <a:r>
              <a:rPr lang="pt-BR" sz="1400">
                <a:solidFill>
                  <a:srgbClr val="24292E"/>
                </a:solidFill>
                <a:highlight>
                  <a:srgbClr val="FFFFFF"/>
                </a:highlight>
              </a:rPr>
              <a:t>As informações, então, são buscadas na memória principal pela CPU, que trabalha em um loop buscando informações nela, processando e devolvendo as saídas dos processamentos para a memória.</a:t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50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b5bbdaeee_0_171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34" name="Google Shape;234;gab5bbdaeee_0_171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Simulação de hardware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</a:rPr>
              <a:t>buthowdoitknow.com/but_how_do_it_know_cpu_model.html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50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b5bbdaeee_0_15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40" name="Google Shape;240;gab5bbdaeee_0_159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CPU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O primeiro processador foi o </a:t>
            </a:r>
            <a:r>
              <a:rPr i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Intel 4004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que foi desenvolvido em uma arquitetura 4 bits, isso quer dizer, de maneira simples, que ele era capaz de realizar operações com dados de 4 bits cada.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Esse processador possuía os barramentos de dados e de endereços, que são aquelas vias que transmitem os dados que vimos no conteúdo, capazes de trafegar 4 bits, ou seja, com 4 fios.</a:t>
            </a:r>
            <a:endParaRPr b="1" sz="1800">
              <a:solidFill>
                <a:srgbClr val="5C687C"/>
              </a:solidFill>
            </a:endParaRPr>
          </a:p>
        </p:txBody>
      </p:sp>
      <p:pic>
        <p:nvPicPr>
          <p:cNvPr id="241" name="Google Shape;241;gab5bbdaeee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2400" y="76200"/>
            <a:ext cx="1611725" cy="15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b5bbdaeee_0_180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47" name="Google Shape;247;gab5bbdaeee_0_180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CPU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Depois disso tivemos CPUs 8-bits, elas foram utilizadas nos primeiros PCs que rodavam o DOS e nos famosos </a:t>
            </a:r>
            <a:r>
              <a:rPr i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game-boys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aqueles videogames portáteis dos anos 80 e 90.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Nessa arquitetura, as CPUs podiam operar dados de 8 dígitos binários, parecida com esse exemplo que vimos no conteúdo.</a:t>
            </a:r>
            <a:endParaRPr b="1" sz="2200">
              <a:solidFill>
                <a:srgbClr val="5C687C"/>
              </a:solidFill>
            </a:endParaRPr>
          </a:p>
        </p:txBody>
      </p:sp>
      <p:pic>
        <p:nvPicPr>
          <p:cNvPr id="248" name="Google Shape;248;gab5bbdaeee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050" y="122863"/>
            <a:ext cx="3882801" cy="13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b5bbdaeee_0_188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pic>
        <p:nvPicPr>
          <p:cNvPr id="254" name="Google Shape;254;gab5bbdaeee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88" y="898525"/>
            <a:ext cx="6792833" cy="40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pt-BR" sz="1600">
                <a:solidFill>
                  <a:srgbClr val="003333"/>
                </a:solidFill>
              </a:rPr>
              <a:t>Breve resumo</a:t>
            </a:r>
            <a:endParaRPr b="1" sz="1600">
              <a:solidFill>
                <a:srgbClr val="003333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1912 (Londres) - 1954 (Cheshire)</a:t>
            </a:r>
            <a:endParaRPr sz="1600"/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Na década de 1930, criou a classe de máquinas que concebeu o estudo da </a:t>
            </a:r>
            <a:r>
              <a:rPr b="1" lang="pt-BR" sz="1600"/>
              <a:t>computabilidade</a:t>
            </a:r>
            <a:r>
              <a:rPr lang="pt-BR" sz="1600"/>
              <a:t> e estabeleceu os </a:t>
            </a:r>
            <a:r>
              <a:rPr b="1" lang="pt-BR" sz="1600"/>
              <a:t>limites</a:t>
            </a:r>
            <a:r>
              <a:rPr lang="pt-BR" sz="1600"/>
              <a:t> da ciência da computação.</a:t>
            </a:r>
            <a:endParaRPr sz="1600"/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Nenhum outro tipo de máquina proposta </a:t>
            </a:r>
            <a:r>
              <a:rPr b="1" lang="pt-BR" sz="1600"/>
              <a:t>posteriormente</a:t>
            </a:r>
            <a:r>
              <a:rPr lang="pt-BR" sz="1600"/>
              <a:t> tem maior poder computacional. Mesmo se considerarmos os computadores atuais!</a:t>
            </a:r>
            <a:endParaRPr sz="1600"/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Em 1936, formalizou o conceito de </a:t>
            </a:r>
            <a:r>
              <a:rPr b="1" lang="pt-BR" sz="1600"/>
              <a:t>Algoritmo</a:t>
            </a:r>
            <a:r>
              <a:rPr lang="pt-BR" sz="1600"/>
              <a:t> na tese de Church-Turing.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8" name="Google Shape;78;p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79" name="Google Shape;7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748" y="74725"/>
            <a:ext cx="1526975" cy="175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b5bbdaeee_0_195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60" name="Google Shape;260;gab5bbdaeee_0_195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CPU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Rapidamente as CPUs evoluíram para CPUs 16-bit e, então, 32-bit. Essas últimas arquiteturas, foram bem populares e estiveram presentes em várias máquinas.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Com uma arquitetura 32-bit, é possível trafegar pelos barramentos 32 bits de dados e a partir disso temos uma curiosidade bem legal: se tivermos somente um dígito, poderíamos endereçar duas células, uma célula 0 e outra 1. </a:t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b5bbdaeee_0_203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66" name="Google Shape;266;gab5bbdaeee_0_203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CPU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Com dois dígitos conseguimos endereçar 4 células: 00, 01, 10 e 11 e assim por diante. Podemos chegar nesse valor elevando 2, duas opções 0 ou 1, ao número de bits possíveis, por exemplo 2 elevado a 1, ou 2 elevado a 2, nos exemplos anteriores. 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Com a arquitetura de 32 bits, temos 32 dígitos, dessa forma conseguiríamos ter 2 elevado aos 32 dígitos.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Vamos ver a quantos endereços possíveis esse número equivale.</a:t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b5bbdaeee_0_20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72" name="Google Shape;272;gab5bbdaeee_0_209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CPU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Chegamos em </a:t>
            </a:r>
            <a:r>
              <a:rPr b="1" lang="pt-BR" sz="1400">
                <a:solidFill>
                  <a:srgbClr val="5C687C"/>
                </a:solidFill>
              </a:rPr>
              <a:t>4.294.967.296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 endereços possíveis, parece muito né?! 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Mas agora vamos imaginar que cada endereço possui uma célula capaz de armazenar um byte, ou seja, 8 bits. Dessa forma, poderíamos ter no máximo 4.294.967.296 bytes de memória sendo utilizados. Vamos melhorar a leitura desse número, como a cada 1024 byte temos um kilobyte, vamos dividir por 1024, em seguida por 1024 novamente para ter o valor em megabytes e novamente para ter o valor em gigabytes.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5bbdaeee_0_21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78" name="Google Shape;278;gab5bbdaeee_0_214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CPU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Chegamos em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4096 MB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, ou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4GB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, isso quer dizer que essa arquitetura, de 32 bits, possui esse limite de bytes para a memória RAM. E o que isso significa? Que, por mais que seja adicionado mais do que isso de memória RAM, </a:t>
            </a:r>
            <a:r>
              <a:rPr lang="pt-BR" sz="1400" u="sng">
                <a:solidFill>
                  <a:srgbClr val="5C687C"/>
                </a:solidFill>
                <a:highlight>
                  <a:srgbClr val="FFFFFF"/>
                </a:highlight>
              </a:rPr>
              <a:t>não é possível endereçar as células a mais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, não sendo possível utilizá-la.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Ou seja: máquinas 32 bits não utilizam mais que 4GB de memória RAM. Elas não conseguem adereçar mais que isso!</a:t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Hoje muitas máquinas possuem mais do que 4GB de memória e, por isso, a arquitetura de 64 bits é bem popular nos computadores. Vamos ver a capacidade de endereçamento dessa arquitetura.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b5bbdaeee_0_220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84" name="Google Shape;284;gab5bbdaeee_0_220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CPU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r>
              <a:rPr b="1" lang="pt-BR" sz="1600">
                <a:solidFill>
                  <a:srgbClr val="5C687C"/>
                </a:solidFill>
              </a:rPr>
              <a:t>Para processadores de 64 bits: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2^64.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Chegamos em um número perto dos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17 bilhões de gigabytes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um número que ainda estamos </a:t>
            </a:r>
            <a:r>
              <a:rPr i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um pouco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longe de precisar utilizar em memória RAM.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b5bbdaeee_0_22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90" name="Google Shape;290;gab5bbdaeee_0_226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Temos as memórias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primárias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que são memórias mais rápidas, porém, que não persistem os dados quando desligadas.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E temos também as memórias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secundárias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que são capazes de fazer essa persistências, porém são muito mais lentas para leitura e escrita.</a:t>
            </a:r>
            <a:br>
              <a:rPr b="1" lang="pt-BR" sz="1600">
                <a:solidFill>
                  <a:srgbClr val="5C687C"/>
                </a:solidFill>
              </a:rPr>
            </a:b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b5bbdaeee_0_232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296" name="Google Shape;296;gab5bbdaeee_0_232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  <p:pic>
        <p:nvPicPr>
          <p:cNvPr id="297" name="Google Shape;297;gab5bbdaeee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725" y="1499375"/>
            <a:ext cx="5486575" cy="33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ab5bbdaeee_0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2575" y="125775"/>
            <a:ext cx="1905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b5bbdaeee_0_24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04" name="Google Shape;304;gab5bbdaeee_0_244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O importante é vermos como o processo de leitura e escrita é realizado totalmente de maneira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mecânica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: esse braço que vocês estão vendo se mexer funciona através de eletromagnetismo e é responsável por gravar os bits (1 e 0) no disco, que está rodando bem rápido.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Ele </a:t>
            </a:r>
            <a:r>
              <a:rPr b="1" i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magnetiza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 trechos do disco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. Um tipo de magnetização é lida como 1 e outro tipo é lida como 0.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O disco possui diversas trilhas e setores onde os bits são gravados, tanto a leitura como a escrita é feita através da cabeça magnética, que fica na pontinha do braço.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b5bbdaeee_0_252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10" name="Google Shape;310;gab5bbdaeee_0_252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Por mais que pareça que a cabeça está encostando no disco ela não está! Porém, ela realmente está muito perto, o que é um dos motivos para esse componente ser tão </a:t>
            </a:r>
            <a:r>
              <a:rPr b="1" lang="pt-BR" sz="1600" u="sng">
                <a:solidFill>
                  <a:srgbClr val="5C687C"/>
                </a:solidFill>
                <a:highlight>
                  <a:srgbClr val="FFFFFF"/>
                </a:highlight>
              </a:rPr>
              <a:t>sensível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. Se essa cabeça encostar no HD irá danificá-lo.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E se ela não está encostando, como que os dados são lidos e escritos?!</a:t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b5bbdaeee_0_258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16" name="Google Shape;316;gab5bbdaeee_0_258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Esse processo é feito pela cabeça, através de sinais elétricos contra o disco. Conforme o disco vai girando e a cabeça se movimentando, a cabeça chega até a posição desejada e então ela emite um sinal que é gravado em uma película magnética que fica sobre o disco.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Quando vocês acharem que um arquivo está demorando para ser copiado lembre-se disso!</a:t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b5bbdaeee_0_13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85" name="Google Shape;85;gab5bbdaeee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98525"/>
            <a:ext cx="60960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b5bbdaeee_0_360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22" name="Google Shape;322;gab5bbdaeee_0_360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Quando deletamos algo ou esvaziamos a lixeira, estamos apagando apenas os endereços para esses arquivos no Sistema Operacional. Afinal o disco não foi de fato formatado (formatação raiz).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Os arquivos ainda se mantêm lá, sendo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perfeitamente possível recuperá-los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b5bbdaeee_0_365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pic>
        <p:nvPicPr>
          <p:cNvPr id="328" name="Google Shape;328;gab5bbdaeee_0_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075" y="899247"/>
            <a:ext cx="5131225" cy="21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ab5bbdaeee_0_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575" y="3180200"/>
            <a:ext cx="3285150" cy="18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ab5bbdaeee_0_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25" y="899250"/>
            <a:ext cx="26479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ab5bbdaeee_0_3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625" y="3123233"/>
            <a:ext cx="3131275" cy="1960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b5bbdaeee_0_263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37" name="Google Shape;337;gab5bbdaeee_0_263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SSD</a:t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  <p:pic>
        <p:nvPicPr>
          <p:cNvPr id="338" name="Google Shape;338;gab5bbdaeee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298" y="1723273"/>
            <a:ext cx="5316700" cy="32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ab5bbdaeee_0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800" y="25293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b5bbdaeee_0_270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45" name="Google Shape;345;gab5bbdaeee_0_270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O SSD ainda é lento em relação a RAM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, mas é muito mais rápido do que o HD. 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Isso se dá porque eles possuem memória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flash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, bem parecido com a que temos em pendrives e em cartões de memória, e não precisa de toda aquela mecânica de disco e braço para a leitura e gravação. Dessa forma, é muito rápido armazenar e ler informações nesses dispositivos.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Porém, como vocês devem imaginar, esses dispositivos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são bem mais caros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 que um HD convencional. Lembrem-se: quanto mais rápido, mais caro!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b5bbdaeee_0_27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51" name="Google Shape;351;gab5bbdaeee_0_276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Um mundo ideal seria ter memórias grandes, rápidas, não voláteis, ou seja, que não perdem os dados ao desligá-las e tudo isso com baixo custo. </a:t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Mas sabemos que essa não é a realidade, na verdade trabalhamos com diversos processos que precisam compartilhar entre si os recursos disponíveis.</a:t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Porém, conseguimos lidar muito bem com esse cenário utilizando </a:t>
            </a:r>
            <a:r>
              <a:rPr b="1" lang="pt-BR" sz="1500">
                <a:solidFill>
                  <a:srgbClr val="5C687C"/>
                </a:solidFill>
                <a:highlight>
                  <a:srgbClr val="FFFFFF"/>
                </a:highlight>
              </a:rPr>
              <a:t>tipos de memória diferentes para usos específicos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, conseguindo balancear essa situação.</a:t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b5bbdaeee_0_282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57" name="Google Shape;357;gab5bbdaeee_0_282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  <p:pic>
        <p:nvPicPr>
          <p:cNvPr id="358" name="Google Shape;358;gab5bbdaeee_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188" y="1411150"/>
            <a:ext cx="5183325" cy="34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b5bbdaeee_0_288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64" name="Google Shape;364;gab5bbdaeee_0_288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Percebam que no topo da pirâmide temos os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registradores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que são as memórias de maior velocidade, pois além de serem componentes bem rápidos, elas se localizam dentro da CPU, porém, a capacidade de armazenamento dela é bem baixa, pois a função dela é somente armazenar os dados que estão sendo processados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naquele momento pela CPU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b5bbdaeee_0_29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70" name="Google Shape;370;gab5bbdaeee_0_294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Em seguida temos as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memórias cache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. 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Essas são mais rápidas do que a RAM, porém, um pouco mais lenta que os registradores. 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Elas se localizam juntos da CPU e são utilizadas por algumas estratégias com objetivo de antecipar a necessidade de utilizar um dado e, então, armazená-lo nessas memórias para </a:t>
            </a:r>
            <a:r>
              <a:rPr b="1" lang="pt-BR" sz="1400" u="sng">
                <a:solidFill>
                  <a:srgbClr val="5C687C"/>
                </a:solidFill>
                <a:highlight>
                  <a:srgbClr val="FFFFFF"/>
                </a:highlight>
              </a:rPr>
              <a:t>evitar algumas leituras na memória RAM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. 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Essas memórias possuem níveis, nível 1, nível 2 e nível 3 e daí seus nomes, l1, l2 e l3. Cada nível é basicamente a localização delas em relação a CPU, tornando-as mais rápidas ou menos rápidas.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b5bbdaeee_0_29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76" name="Google Shape;376;gab5bbdaeee_0_299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Em seguida temos a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memória principal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que normalmente é a nossa memória RAM, com 4GB ou 8GB nos computadores populares atuais.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Quanto maior ela for, maior será a área de trabalho que ela proverá aos usuários.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b5bbdaeee_0_305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82" name="Google Shape;382;gab5bbdaeee_0_305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Memórias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Por último temos as memórias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secundárias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que acabamos de ver os motivos delas serem mais lentas, essas apresentam uma capacidade muito maior de armazenamento e um custo muito inferior em relação aos outros tipos de memória, mas principalmente,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sua grande diferença é que ela armazena os dados de maneira não volátil, então você não perderá seus dados ao desligá-las.</a:t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5bbdaeee_0_1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pt-BR" sz="1400">
                <a:solidFill>
                  <a:srgbClr val="003333"/>
                </a:solidFill>
              </a:rPr>
              <a:t>Filme</a:t>
            </a:r>
            <a:endParaRPr b="1" sz="1400">
              <a:solidFill>
                <a:srgbClr val="00333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The Imitation Game (2014) - </a:t>
            </a:r>
            <a:r>
              <a:rPr lang="pt-BR" sz="1400">
                <a:solidFill>
                  <a:srgbClr val="5C687C"/>
                </a:solidFill>
              </a:rPr>
              <a:t>https://www.imdb.com/title/tt2084970/</a:t>
            </a:r>
            <a:endParaRPr sz="1400">
              <a:solidFill>
                <a:srgbClr val="5C687C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1" name="Google Shape;91;gab5bbdaeee_0_1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92" name="Google Shape;92;gab5bbdaee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275" y="1591450"/>
            <a:ext cx="5698801" cy="132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ab5bbdaee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75" y="2988125"/>
            <a:ext cx="3166051" cy="21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ab5bbdaeee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000" y="2988125"/>
            <a:ext cx="3120880" cy="21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b5bbdaeee_0_310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88" name="Google Shape;388;gab5bbdaeee_0_310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Toda essa arquitetura nos parece um pouco complexa de se entender, porém, conseguimos utilizar o computador facilmente sem compreendê-la.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Isso é possível graças aos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sistemas operacionais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, que fazem essa mediação entre a arquitetura, hardware, software e nós usuários, garantindo que tudo funcione da maneira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correta e harmoniosa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b5bbdaeee_0_317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394" name="Google Shape;394;gab5bbdaeee_0_317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  <p:pic>
        <p:nvPicPr>
          <p:cNvPr id="395" name="Google Shape;395;gab5bbdaeee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62" y="1647125"/>
            <a:ext cx="5430525" cy="2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ab5bbdaeee_0_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375" y="199075"/>
            <a:ext cx="3832075" cy="2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ab5bbdaeee_0_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594" y="3151594"/>
            <a:ext cx="2542775" cy="19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b5bbdaeee_0_325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03" name="Google Shape;403;gab5bbdaeee_0_325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Graças aos SOs, foi possível a criação do conceito de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PC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- Personal Computer, ou computadores pessoais, pois permitiu que pessoas comuns, sem conhecimentos técnicos de computação, pudessem utilizar essas máquinas em seu dia-a-dia para diversas tarefas.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Tudo isso graças ao alto nível de abstração com que permitem que cada pessoa usuária interaja com seu hardware.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b5bbdaeee_0_331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09" name="Google Shape;409;gab5bbdaeee_0_331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Os primeiros sistemas operacionais não possuíam interface gráfica e tudo era realizado através de linhas de comandos.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Hoje conseguimos fazer diversas atividades através de telas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intuitivas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e fáceis de se interagir e, não só isso, desenvolvemos aplicações que exploram essas interfaces, por exemplo, quando criamos nossos frontends, estamos criando uma aplicação para o usuário interagir utilizando a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interface disponibilizada e gerenciada pelo SO.</a:t>
            </a:r>
            <a:endParaRPr b="1" sz="20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b5bbdaeee_0_33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15" name="Google Shape;415;gab5bbdaeee_0_336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O sistema operacional atua como um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gerenciador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 ou administrador de recursos, e está o tempo inteiro gerenciando diversas atividades em seu computador.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Ele controla as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filas de processos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 para serem carregados para a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memória principal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 e de lá para serem </a:t>
            </a:r>
            <a:r>
              <a:rPr b="1" lang="pt-BR" sz="1400">
                <a:solidFill>
                  <a:srgbClr val="5C687C"/>
                </a:solidFill>
                <a:highlight>
                  <a:srgbClr val="FFFFFF"/>
                </a:highlight>
              </a:rPr>
              <a:t>processados</a:t>
            </a: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, monitora os diversos dispositivos do computador, como mouse, teclado ou um pendrive conectado, atualiza constantemente os dados exibidos no monitor e tudo isso sem deixar de atualizar o relógio na bandeja a cada minuto.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C687C"/>
                </a:solidFill>
                <a:highlight>
                  <a:srgbClr val="FFFFFF"/>
                </a:highlight>
              </a:rPr>
              <a:t>Vamos ver um pouco mais sobre esse gerenciamento que o SO faz.</a:t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b5bbdaeee_0_342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21" name="Google Shape;421;gab5bbdaeee_0_342"/>
          <p:cNvSpPr txBox="1"/>
          <p:nvPr>
            <p:ph idx="1" type="body"/>
          </p:nvPr>
        </p:nvSpPr>
        <p:spPr>
          <a:xfrm>
            <a:off x="820800" y="899250"/>
            <a:ext cx="80121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Um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processo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basicamente é um programa que é colocado em execução: um comando que executamos no terminal, um software que abrimos, um código que rodamos, enfim, tudo isso são processos que podemos executar através da interface do SO.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Não confunda o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processo com o programa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por exemplo, se clicarmos várias vezes no ícone do navegador serão executados vários processos daquele mesmo programa.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b5bbdaeee_0_348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27" name="Google Shape;427;gab5bbdaeee_0_348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De modo geral, podemos dividir os processos em dois tipos, de acordo com a forma em que eles são executados. </a:t>
            </a: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Existem processos que rodam em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primeiro plano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ou seja, ao executarmos, ele nos é exibido ou em uma nova janela ou em nosso terminal; e há também processos que executam em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segundo plano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que chamamos de execução em </a:t>
            </a:r>
            <a:r>
              <a:rPr b="1" lang="pt-BR" sz="1600">
                <a:solidFill>
                  <a:srgbClr val="5C687C"/>
                </a:solidFill>
              </a:rPr>
              <a:t>background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por mais que não estejamos vendo uma interface ou o output direto dele, ele está sendo executado pelo computador. </a:t>
            </a: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Durante a execução do sistema operacional, diversos processos em background são iniciados.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b5bbdaeee_0_35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33" name="Google Shape;433;gab5bbdaeee_0_354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Cada processo possui uma estrutura básica possuindo: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-330200" lvl="0" marL="914400" rtl="0" algn="just">
              <a:spcBef>
                <a:spcPts val="1200"/>
              </a:spcBef>
              <a:spcAft>
                <a:spcPts val="0"/>
              </a:spcAft>
              <a:buClr>
                <a:srgbClr val="5C687C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Um identificador único;</a:t>
            </a: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5C687C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Um endereço relativo para o SO localizá-lo, esse endereço não é literalmente o endereço na memória. Esse endereço permite o SO saber onde aquele processo se inicia e termina.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9144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Nesse endereço é armazenado o texto do programa, ou seja, o código com as instruções; os dados, como variáveis; e a pilha de execução, quais rotinas já foram chamadas e qual será a próxima;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b5bbdaeee_0_375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39" name="Google Shape;439;gab5bbdaeee_0_375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Cada processo possui uma estrutura básica possuindo: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-330200" lvl="0" marL="914400" rtl="0" algn="just">
              <a:spcBef>
                <a:spcPts val="1200"/>
              </a:spcBef>
              <a:spcAft>
                <a:spcPts val="0"/>
              </a:spcAft>
              <a:buClr>
                <a:srgbClr val="5C687C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Sua instrução, ou seja, qual foi a instrução que iniciou aquele processo;</a:t>
            </a: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-330200" lvl="0" marL="914400" rtl="0" algn="just">
              <a:spcBef>
                <a:spcPts val="0"/>
              </a:spcBef>
              <a:spcAft>
                <a:spcPts val="0"/>
              </a:spcAft>
              <a:buClr>
                <a:srgbClr val="5C687C"/>
              </a:buClr>
              <a:buSzPts val="1600"/>
              <a:buFont typeface="Roboto"/>
              <a:buChar char="●"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Os contextos de Hardware e Software, que são basicamente os dados que são utilizados para aquele processos, por exemplo, qual instrução está nos registradores (hardware) ou os valores atuais das variáveis (software).</a:t>
            </a:r>
            <a:endParaRPr sz="18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b5bbdaeee_0_380"/>
          <p:cNvSpPr txBox="1"/>
          <p:nvPr>
            <p:ph idx="1" type="body"/>
          </p:nvPr>
        </p:nvSpPr>
        <p:spPr>
          <a:xfrm>
            <a:off x="820800" y="199075"/>
            <a:ext cx="8012100" cy="4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Comando Top</a:t>
            </a:r>
            <a:endParaRPr sz="18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  <p:pic>
        <p:nvPicPr>
          <p:cNvPr id="445" name="Google Shape;445;gab5bbdaeee_0_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860" y="0"/>
            <a:ext cx="58271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b5bbdaeee_0_10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pt-BR" sz="1600">
                <a:solidFill>
                  <a:srgbClr val="003333"/>
                </a:solidFill>
              </a:rPr>
              <a:t>Prêmio Alan Turing</a:t>
            </a:r>
            <a:endParaRPr b="1" sz="1600">
              <a:solidFill>
                <a:srgbClr val="003333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Concedido anualmente pela Associação para Maquinaria da Computação.</a:t>
            </a:r>
            <a:endParaRPr sz="1600"/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As contribuições da pessoa selecionada devem ser duradouras e fundamentais.</a:t>
            </a:r>
            <a:endParaRPr sz="1600"/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Considerado o prêmio Nobel da computação.</a:t>
            </a:r>
            <a:endParaRPr sz="1600"/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Alguns ganhadores: Criador da linguagem C, Linux, Internet...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0" name="Google Shape;100;gab5bbdaeee_0_10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b5bbdaeee_0_38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51" name="Google Shape;451;gab5bbdaeee_0_386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Os primeiros sistemas operacionais eram </a:t>
            </a:r>
            <a:r>
              <a:rPr b="1" i="1"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monoprogramados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o que significa que o processamento era reservado ao processo que estava em execução, mesmo que este estivesse aguardando por alguma operação mais lenta ser concluída.</a:t>
            </a:r>
            <a:endParaRPr sz="1500">
              <a:solidFill>
                <a:srgbClr val="5C687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maioria dos sistemas operacionais hoje são </a:t>
            </a:r>
            <a:r>
              <a:rPr b="1" i="1"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multiprogramados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o que significa que eles são capazes de </a:t>
            </a:r>
            <a:r>
              <a:rPr b="1"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compartilhar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 tempo da CPU, compartilhando-o entre as aplicações que estão em execução, como se fosse um rodízio para utilizar tal recurso, resultando em um </a:t>
            </a:r>
            <a:r>
              <a:rPr b="1"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melhor aproveitamento dos recursos e numa melhor performance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já que o </a:t>
            </a:r>
            <a:r>
              <a:rPr lang="pt-BR" sz="1500" u="sng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tempo de ociosidade da CPU é diminuído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5C687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b5bbdaeee_0_392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57" name="Google Shape;457;gab5bbdaeee_0_392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O sistema operacional gerencia os espaços disponíveis e ocupados do computador, alocando e localizando processos e dados na memória.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Ao iniciar um processo, ele é alocado em um espaço da memória e, ao encerrá-lo, esse espaço é desalocado novamente.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  <p:pic>
        <p:nvPicPr>
          <p:cNvPr id="458" name="Google Shape;458;gab5bbdaeee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825" y="3148325"/>
            <a:ext cx="1932899" cy="193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b5bbdaeee_0_39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64" name="Google Shape;464;gab5bbdaeee_0_399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O SO divide a memória em partições e então gerencia filas para os processos aguardarem e então serem alocados, garantindo que um processo não invada o espaço de outro.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</a:b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Ao adicionar um processo à memória, ele é colocado em um endereço lógico que é utilizado pelo SO, esse endereço é então convertido por um componente chamado de MMU (</a:t>
            </a:r>
            <a:r>
              <a:rPr i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memory management unit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) nos endereços físicos do hardware da memória.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b5bbdaeee_0_406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70" name="Google Shape;470;gab5bbdaeee_0_406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Essas partições podem ser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fixas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ou seja, são definidas na inicialização do sistema (</a:t>
            </a:r>
            <a:r>
              <a:rPr b="1" i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boot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) ou, nos ambientes mais recentes, são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dinâmicas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sendo criadas e alteradas durante a execução dos programas.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Uma função que conseguimos entender um pouco melhor a partir desses conceitos, é o </a:t>
            </a:r>
            <a:r>
              <a:rPr b="1" i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swapping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vocês já devem ter ouvido falar sobre swap ou swapping.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b5bbdaeee_0_413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76" name="Google Shape;476;gab5bbdaeee_0_413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Operacional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O </a:t>
            </a:r>
            <a:r>
              <a:rPr b="1" lang="pt-BR" sz="1500">
                <a:solidFill>
                  <a:srgbClr val="5C687C"/>
                </a:solidFill>
                <a:highlight>
                  <a:srgbClr val="FFFFFF"/>
                </a:highlight>
              </a:rPr>
              <a:t>swapping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 é a transferência de dados entre a memória principal e as secundárias, isso acontece, pois, como vimos, a memória principal tem uma capacidade limitada, e normalmente iremos ter processos demandando mais memória do que o existente. </a:t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Para resolver isso, o SO move aquelas partes da memória que não estão sendo utilizadas naquele momento para a </a:t>
            </a:r>
            <a:r>
              <a:rPr b="1" lang="pt-BR" sz="1500">
                <a:solidFill>
                  <a:srgbClr val="5C687C"/>
                </a:solidFill>
                <a:highlight>
                  <a:srgbClr val="FFFFFF"/>
                </a:highlight>
              </a:rPr>
              <a:t>área de swap no disco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, que fica na memória secundária do computador, </a:t>
            </a:r>
            <a:r>
              <a:rPr b="1" lang="pt-BR" sz="1500">
                <a:solidFill>
                  <a:srgbClr val="5C687C"/>
                </a:solidFill>
                <a:highlight>
                  <a:srgbClr val="FFFFFF"/>
                </a:highlight>
              </a:rPr>
              <a:t>um HD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, e quando essa informação voltar a ser requerida, o processo inverso é realizado retornando os dados para a </a:t>
            </a:r>
            <a:r>
              <a:rPr b="1" lang="pt-BR" sz="1500">
                <a:solidFill>
                  <a:srgbClr val="5C687C"/>
                </a:solidFill>
                <a:highlight>
                  <a:srgbClr val="FFFFFF"/>
                </a:highlight>
              </a:rPr>
              <a:t>memória principal</a:t>
            </a:r>
            <a:r>
              <a:rPr lang="pt-BR" sz="1500">
                <a:solidFill>
                  <a:srgbClr val="5C687C"/>
                </a:solidFill>
                <a:highlight>
                  <a:srgbClr val="FFFFFF"/>
                </a:highlight>
              </a:rPr>
              <a:t>.</a:t>
            </a:r>
            <a:endParaRPr sz="18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b5bbdaeee_0_418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82" name="Google Shape;482;gab5bbdaeee_0_418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de Arquivos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A parte que mais interagimos com SO é com seu módulo de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gerenciamento de arquivos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, ao realizar o login na máquina, a primeira coisa que nos deparamos é com o Desktop, que nada mais é, na sua essência, do que uma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representação gráfica do diretório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.</a:t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  <p:pic>
        <p:nvPicPr>
          <p:cNvPr id="483" name="Google Shape;483;gab5bbdaeee_0_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296" y="3005046"/>
            <a:ext cx="2910550" cy="20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b5bbdaeee_0_430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89" name="Google Shape;489;gab5bbdaeee_0_430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Sistema de Arquivos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Nossos comandos são entendidos pelo SO que faz toda a gerência de como aquele dado será tratado até chegar em uma sequência de bits no HD. 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Um processo pode ler ou escrever arquivos, assim como criar novos ou apagar existentes.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Essas ações são todas realizadas por meio do SO.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b5bbdaeee_0_42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495" name="Google Shape;495;gab5bbdaeee_0_424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API SO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Um recurso interessante para conhecermos é a </a:t>
            </a:r>
            <a:r>
              <a:rPr b="1" lang="pt-BR" sz="1600">
                <a:solidFill>
                  <a:srgbClr val="5C687C"/>
                </a:solidFill>
                <a:highlight>
                  <a:srgbClr val="FFFFFF"/>
                </a:highlight>
              </a:rPr>
              <a:t>API</a:t>
            </a: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 que os sistemas operacionais disponibilizam, quando precisamos de um desses gerenciamentos podemos solicitar direto ao sistema operacional de maneira abstraída e então ele saberá fazer os devidos tratamentos.</a:t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b5bbdaeee_0_440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Arquitetura de Computadores</a:t>
            </a:r>
            <a:endParaRPr/>
          </a:p>
        </p:txBody>
      </p:sp>
      <p:sp>
        <p:nvSpPr>
          <p:cNvPr id="501" name="Google Shape;501;gab5bbdaeee_0_440"/>
          <p:cNvSpPr txBox="1"/>
          <p:nvPr>
            <p:ph idx="1" type="body"/>
          </p:nvPr>
        </p:nvSpPr>
        <p:spPr>
          <a:xfrm>
            <a:off x="820800" y="899250"/>
            <a:ext cx="80121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b="1" lang="pt-BR" sz="1600">
                <a:solidFill>
                  <a:srgbClr val="5C687C"/>
                </a:solidFill>
              </a:rPr>
              <a:t>API SO</a:t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Ao abstrair essas funções, não importa qual versão do SO ou quais hardwares estamos utilizando, a chamada terá um padrão. </a:t>
            </a:r>
            <a:r>
              <a:rPr b="1" lang="pt-BR" sz="1600" u="sng">
                <a:solidFill>
                  <a:srgbClr val="5C687C"/>
                </a:solidFill>
                <a:highlight>
                  <a:srgbClr val="FFFFFF"/>
                </a:highlight>
              </a:rPr>
              <a:t>Esse padrão também é abstraído pelas linguagens de programação através de uma sintaxe ainda mais simples.</a:t>
            </a:r>
            <a:endParaRPr b="1" sz="1600" u="sng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45720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rgbClr val="24292E"/>
                </a:solidFill>
                <a:highlight>
                  <a:srgbClr val="FFFFFF"/>
                </a:highlight>
              </a:rPr>
            </a:br>
            <a:r>
              <a:rPr lang="pt-BR" sz="1600">
                <a:solidFill>
                  <a:srgbClr val="5C687C"/>
                </a:solidFill>
                <a:highlight>
                  <a:srgbClr val="FFFFFF"/>
                </a:highlight>
              </a:rPr>
              <a:t>Permitindo assim que facilmente consigamos alocar um endereço de memória para armazenar uma variável ou interagir com o sistema de arquivos, por exemplo.</a:t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pt-BR" sz="1600">
                <a:solidFill>
                  <a:srgbClr val="5C687C"/>
                </a:solidFill>
              </a:rPr>
            </a:b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687C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5C687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6"/>
          <p:cNvSpPr txBox="1"/>
          <p:nvPr>
            <p:ph idx="1" type="subTitle"/>
          </p:nvPr>
        </p:nvSpPr>
        <p:spPr>
          <a:xfrm>
            <a:off x="2026638" y="3180150"/>
            <a:ext cx="509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Obrigado!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b5bbdaeee_0_19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pt-BR" sz="1600">
                <a:solidFill>
                  <a:srgbClr val="003333"/>
                </a:solidFill>
              </a:rPr>
              <a:t>Prêmio Alan Turing</a:t>
            </a:r>
            <a:endParaRPr b="1" sz="1600">
              <a:solidFill>
                <a:srgbClr val="00333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1600"/>
              <a:buChar char="●"/>
            </a:pPr>
            <a:r>
              <a:rPr lang="pt-BR" sz="1600">
                <a:solidFill>
                  <a:srgbClr val="5C687C"/>
                </a:solidFill>
              </a:rPr>
              <a:t>https://amturing.acm.org/</a:t>
            </a:r>
            <a:endParaRPr sz="1600"/>
          </a:p>
        </p:txBody>
      </p:sp>
      <p:sp>
        <p:nvSpPr>
          <p:cNvPr id="106" name="Google Shape;106;gab5bbdaeee_0_19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107" name="Google Shape;107;gab5bbdaee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0" y="1748348"/>
            <a:ext cx="6941949" cy="235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b5bbdaeee_0_41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pt-BR" sz="1600">
                <a:solidFill>
                  <a:srgbClr val="003333"/>
                </a:solidFill>
              </a:rPr>
              <a:t>Teste de Turing</a:t>
            </a:r>
            <a:endParaRPr sz="1600"/>
          </a:p>
        </p:txBody>
      </p:sp>
      <p:sp>
        <p:nvSpPr>
          <p:cNvPr id="113" name="Google Shape;113;gab5bbdaeee_0_41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114" name="Google Shape;114;gab5bbdaeee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222150"/>
            <a:ext cx="38100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b5bbdaeee_0_34"/>
          <p:cNvSpPr txBox="1"/>
          <p:nvPr>
            <p:ph idx="1" type="body"/>
          </p:nvPr>
        </p:nvSpPr>
        <p:spPr>
          <a:xfrm>
            <a:off x="820800" y="899250"/>
            <a:ext cx="75024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pt-BR" sz="1600">
                <a:solidFill>
                  <a:srgbClr val="003333"/>
                </a:solidFill>
              </a:rPr>
              <a:t>Teste de Turing</a:t>
            </a:r>
            <a:endParaRPr b="1" sz="1600">
              <a:solidFill>
                <a:srgbClr val="003333"/>
              </a:solidFill>
            </a:endParaRPr>
          </a:p>
          <a:p>
            <a:pPr indent="-361950" lvl="0" marL="457200" rtl="0" algn="l">
              <a:spcBef>
                <a:spcPts val="500"/>
              </a:spcBef>
              <a:spcAft>
                <a:spcPts val="0"/>
              </a:spcAft>
              <a:buClr>
                <a:srgbClr val="5C687C"/>
              </a:buClr>
              <a:buSzPts val="2100"/>
              <a:buChar char="●"/>
            </a:pPr>
            <a:r>
              <a:rPr lang="pt-BR" sz="1600" u="sng">
                <a:solidFill>
                  <a:schemeClr val="hlink"/>
                </a:solidFill>
                <a:hlinkClick r:id="rId3"/>
              </a:rPr>
              <a:t>Publicação - 1950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600">
              <a:solidFill>
                <a:srgbClr val="00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600">
              <a:solidFill>
                <a:srgbClr val="003333"/>
              </a:solidFill>
            </a:endParaRPr>
          </a:p>
        </p:txBody>
      </p:sp>
      <p:sp>
        <p:nvSpPr>
          <p:cNvPr id="120" name="Google Shape;120;gab5bbdaeee_0_34"/>
          <p:cNvSpPr txBox="1"/>
          <p:nvPr>
            <p:ph type="title"/>
          </p:nvPr>
        </p:nvSpPr>
        <p:spPr>
          <a:xfrm>
            <a:off x="820800" y="199075"/>
            <a:ext cx="5698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Alan Mathison Turing</a:t>
            </a:r>
            <a:endParaRPr/>
          </a:p>
        </p:txBody>
      </p:sp>
      <p:pic>
        <p:nvPicPr>
          <p:cNvPr id="121" name="Google Shape;121;gab5bbdaeee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039" y="0"/>
            <a:ext cx="49919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ab5bbdaeee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25" y="2223025"/>
            <a:ext cx="3290676" cy="29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ybe - V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